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20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97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95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34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67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63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28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71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69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10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09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898D-0AF4-4C17-9BC6-4D033F00990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8013-C6CD-43E1-9EDD-CAE4527AA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11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92"/>
          <p:cNvGrpSpPr/>
          <p:nvPr/>
        </p:nvGrpSpPr>
        <p:grpSpPr>
          <a:xfrm>
            <a:off x="1896178" y="3262964"/>
            <a:ext cx="4918510" cy="86628"/>
            <a:chOff x="9324055" y="6275432"/>
            <a:chExt cx="2157424" cy="58059"/>
          </a:xfrm>
        </p:grpSpPr>
        <p:grpSp>
          <p:nvGrpSpPr>
            <p:cNvPr id="10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12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1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1267998" y="3795772"/>
            <a:ext cx="6129119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Инвестиционные предложения Республики Ингушетия</a:t>
            </a:r>
            <a:endParaRPr lang="ru-RU" sz="105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sp>
        <p:nvSpPr>
          <p:cNvPr id="15" name="Shape 82"/>
          <p:cNvSpPr/>
          <p:nvPr/>
        </p:nvSpPr>
        <p:spPr>
          <a:xfrm>
            <a:off x="6106164" y="3920458"/>
            <a:ext cx="285527" cy="137161"/>
          </a:xfrm>
          <a:custGeom>
            <a:avLst/>
            <a:gdLst/>
            <a:ahLst/>
            <a:cxnLst/>
            <a:rect l="0" t="0" r="0" b="0"/>
            <a:pathLst>
              <a:path w="283972" h="155737">
                <a:moveTo>
                  <a:pt x="0" y="0"/>
                </a:moveTo>
                <a:lnTo>
                  <a:pt x="283972" y="0"/>
                </a:lnTo>
                <a:lnTo>
                  <a:pt x="283972" y="1557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7633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4980" y="404467"/>
            <a:ext cx="6515153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Министерство экономического развития Республики Ингушетия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17" name="Picture 5" descr="C:\Users\Invoker\Desktop\Coat_of_Arms_of_Republiс_of_Ingushet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07" y="134295"/>
            <a:ext cx="839146" cy="8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48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568955" y="2102616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Предприятие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по переработке лесных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ягод,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фруктов и черемши и  производству пищевых консервов (по консервации овощей фруктов и черемши)»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~30,53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206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36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03971"/>
            <a:ext cx="4539730" cy="784830"/>
            <a:chOff x="626428" y="1845291"/>
            <a:chExt cx="5785794" cy="108375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62134" y="1845291"/>
              <a:ext cx="4750088" cy="1083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завода по переработке и консервации лесных ягод, фруктов и черемши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Джейрахский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район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6061161" y="580482"/>
            <a:ext cx="2983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2802" y="3339630"/>
            <a:ext cx="4891359" cy="32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7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568955" y="2102616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предприятия по производству макаронных изделий в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с.п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.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Троицкая»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~26,78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150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03971"/>
            <a:ext cx="4539730" cy="693620"/>
            <a:chOff x="626428" y="1845291"/>
            <a:chExt cx="5785794" cy="95780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62134" y="1845291"/>
              <a:ext cx="4750088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завода по производству макарон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с.п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Троицкая, Сунженский район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6061161" y="580482"/>
            <a:ext cx="2983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99,8 %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905" y="3115961"/>
            <a:ext cx="4816719" cy="3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1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77878" y="1651084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сыродельного завода на территории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с.п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.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Алхасты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~17,57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239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28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03971"/>
            <a:ext cx="4539730" cy="693620"/>
            <a:chOff x="626428" y="1845291"/>
            <a:chExt cx="5785794" cy="95780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62134" y="1845291"/>
              <a:ext cx="4750088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завода по производству экологически чистого сыра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с.п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</a:t>
            </a:r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Алхасты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 Сунженский район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2430" y="3359677"/>
            <a:ext cx="4936699" cy="328984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6061161" y="580482"/>
            <a:ext cx="2983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9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26706" y="2213825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предприятия по добыче кварца, его переработки, калибровки для его реализации в виде сырья действующим стекольным заводам»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~40,32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1500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70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03971"/>
            <a:ext cx="4539730" cy="693620"/>
            <a:chOff x="626428" y="1845291"/>
            <a:chExt cx="5785794" cy="95780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62134" y="1845291"/>
              <a:ext cx="4750088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предприятия по добыче и обработки кварца 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Джейрахский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или Сунженский район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797" y="3304213"/>
            <a:ext cx="4760384" cy="317358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222861" y="580482"/>
            <a:ext cx="38220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  <a:r>
              <a:rPr lang="ru-RU" sz="1100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южном склоне Сунженского хребта имеется площади кварцевых песчинок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чокракского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караганского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возраста с содержанием кремнезема пригодные для стекольной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промышленности;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0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26706" y="2213825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предприятия по производству кислорода»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~37,44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00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6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03971"/>
            <a:ext cx="4539730" cy="784830"/>
            <a:chOff x="626428" y="1845291"/>
            <a:chExt cx="5785794" cy="108375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62134" y="1845291"/>
              <a:ext cx="4750088" cy="1083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завода по производству жидкого кислорода для медицинских целей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Карабулак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222861" y="580482"/>
            <a:ext cx="3822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  <a:r>
              <a:rPr lang="ru-RU" sz="1100" dirty="0"/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502" y="3359677"/>
            <a:ext cx="4758416" cy="31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2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739872" y="2207726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«Предприятие по производству плит для отделки стеновых наружных и внутренних панелей с полированной фактурой, для изготовления полов и лестничных маршей в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с.п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. Алкун на базе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Алкунского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 гранитного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месторождения»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~40,90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325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40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03971"/>
            <a:ext cx="4539730" cy="693620"/>
            <a:chOff x="626428" y="1845291"/>
            <a:chExt cx="5785794" cy="95780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62134" y="1845291"/>
              <a:ext cx="4750088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предприятия по производству стеновых панелей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с.п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Алкун, Сунженский район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674" y="2769711"/>
            <a:ext cx="3804417" cy="3804417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222861" y="580482"/>
            <a:ext cx="3822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xmlns="" val="16736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77878" y="1919962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«Организация производства по переработке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Даттыхского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месторождения каменной соли методом подземного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выщелачивания»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~26,78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4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25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35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03971"/>
            <a:ext cx="4539730" cy="693620"/>
            <a:chOff x="626428" y="1845291"/>
            <a:chExt cx="5785794" cy="95780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62134" y="1845291"/>
              <a:ext cx="4750088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предприятия по переработке каменной соли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с.п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</a:t>
            </a:r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Даттых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 Сунженский район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398" y="3262964"/>
            <a:ext cx="4884895" cy="350653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222861" y="580482"/>
            <a:ext cx="382205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  <a:r>
              <a:rPr lang="ru-RU" sz="1100" dirty="0"/>
              <a:t> </a:t>
            </a:r>
            <a:endParaRPr lang="ru-RU" sz="1100" dirty="0" smtClean="0"/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с.п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Даттых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имеются пласты каменной соли с тонкими прослоями листового гипса мощностью 1,07м.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7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77878" y="1919962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чесального предприятия в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с.п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.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Аршты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~26,78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315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35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8"/>
            <a:ext cx="4514684" cy="661203"/>
            <a:chOff x="626428" y="1890055"/>
            <a:chExt cx="5753873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30213" y="2217905"/>
              <a:ext cx="4750088" cy="446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чесального цеха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с.п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</a:t>
            </a:r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Аршты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 Сунженский район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713750" y="503536"/>
            <a:ext cx="3822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3930" y="3341667"/>
            <a:ext cx="4927909" cy="32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8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77878" y="1919962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предприятия  по производству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мешкотары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 для расфасовки сахара и другой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продукции»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~16,70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230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5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7"/>
            <a:ext cx="4514684" cy="791419"/>
            <a:chOff x="626428" y="1890055"/>
            <a:chExt cx="5753873" cy="1092854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30213" y="2217905"/>
              <a:ext cx="4750088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завода по производству мешков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г. </a:t>
            </a:r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Малгобек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713750" y="503536"/>
            <a:ext cx="3822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091" y="3638198"/>
            <a:ext cx="4879091" cy="27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8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77878" y="1919962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фабрики по производству кожи из шкур КРС и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МРС»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~39,46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400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43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6"/>
            <a:ext cx="4655232" cy="714420"/>
            <a:chOff x="626428" y="1890055"/>
            <a:chExt cx="5932999" cy="986528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30212" y="2111578"/>
              <a:ext cx="4929215" cy="765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Фабрика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 производству полуфабриката кожи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г. Карабулак 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713750" y="503536"/>
            <a:ext cx="3822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056" y="3561346"/>
            <a:ext cx="4520867" cy="30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8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798042" y="270629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предприятия по сбору растительного сырья (лекарственных трав), сушке, переработка и упаковки готовой продукции (травяные сборы, чаи, безалкогольные бальзамы, капсулированная продукция, растворимые напитки, продукция пчеловодства»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~56,7 </a:t>
              </a:r>
              <a:r>
                <a:rPr lang="ru-RU" sz="1500" dirty="0" err="1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2"/>
            <a:ext cx="3828076" cy="611708"/>
            <a:chOff x="766937" y="3301997"/>
            <a:chExt cx="4949086" cy="84469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9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250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 err="1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52681"/>
            <a:ext cx="4003297" cy="659840"/>
            <a:chOff x="761791" y="4538640"/>
            <a:chExt cx="5489203" cy="911159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8" y="4605108"/>
              <a:ext cx="4511616" cy="844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60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8"/>
            <a:ext cx="4407476" cy="661203"/>
            <a:chOff x="626428" y="1890055"/>
            <a:chExt cx="6043405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9" y="1998890"/>
              <a:ext cx="4930454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предприятия по сбору лекарственных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трав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Джейрахский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или Сунженский район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324" y="3600960"/>
            <a:ext cx="4706754" cy="3133914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для реализации проекта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079586" y="489593"/>
            <a:ext cx="454567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- Самые уникальные и разнообразные виды растений на территории СКФО;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76,6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тыс. га площади для сбора растений;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77878" y="1919962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предприятия по производству томатной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пасты»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~61,92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150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50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5"/>
            <a:ext cx="4664857" cy="661202"/>
            <a:chOff x="626428" y="1890055"/>
            <a:chExt cx="5945266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42479" y="2204615"/>
              <a:ext cx="4929215" cy="446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Производство томатной пасты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Сунженский район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713750" y="503536"/>
            <a:ext cx="3822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459" y="3235963"/>
            <a:ext cx="4664431" cy="34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9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77878" y="1919962"/>
            <a:ext cx="4466122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гостиницы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 в г.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Сунжа»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~36,00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400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5"/>
            <a:ext cx="4664857" cy="661202"/>
            <a:chOff x="626428" y="1890055"/>
            <a:chExt cx="5945266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42479" y="2204615"/>
              <a:ext cx="4929215" cy="446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гостиницы 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г. Сунжа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257" y="3532472"/>
            <a:ext cx="4901617" cy="30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77878" y="1919962"/>
            <a:ext cx="4466122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«Реализация инвестиционного проекта по строительству Аквапарка в Республики Ингушетия»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~46,37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300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40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5"/>
            <a:ext cx="4664857" cy="661202"/>
            <a:chOff x="626428" y="1890055"/>
            <a:chExt cx="5945266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42479" y="2204615"/>
              <a:ext cx="4929215" cy="446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rgbClr val="FF0000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аквапарка (ТРК)</a:t>
              </a:r>
              <a:endPara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г. Назрань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352" y="4138863"/>
            <a:ext cx="4899291" cy="25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8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443068" y="2269170"/>
            <a:ext cx="4466122" cy="33827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«Благоустройство прибрежной зоны г. Магас»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1000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6"/>
            <a:ext cx="4664857" cy="781795"/>
            <a:chOff x="626428" y="1890055"/>
            <a:chExt cx="5945266" cy="107956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42479" y="2204615"/>
              <a:ext cx="4929215" cy="765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Размещение о  парка активного отдыха и развлечения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2114" y="2524752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г. Магас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03285" y="3605811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23" y="3524621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48" y="2463104"/>
            <a:ext cx="628481" cy="628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474" y="3735061"/>
            <a:ext cx="4889021" cy="27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2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407878" y="2155472"/>
            <a:ext cx="4466122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«Реализация проекта по организации сетевого ресторанного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бизнеса»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~61,06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00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70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5"/>
            <a:ext cx="4664857" cy="661202"/>
            <a:chOff x="626428" y="1890055"/>
            <a:chExt cx="5945266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42479" y="2204615"/>
              <a:ext cx="4929215" cy="446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Организация ресторанного бизнеса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г. Назрань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7878" y="3472460"/>
            <a:ext cx="4624765" cy="30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1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77878" y="2207726"/>
            <a:ext cx="4466122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санаторно-курортного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комплекса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Ачалуки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~17,86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592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63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5"/>
            <a:ext cx="4664857" cy="661202"/>
            <a:chOff x="626428" y="1890055"/>
            <a:chExt cx="5945266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42479" y="2204615"/>
              <a:ext cx="4929215" cy="446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</a:t>
              </a:r>
              <a:r>
                <a:rPr lang="ru-RU" sz="1500" dirty="0" smtClean="0">
                  <a:solidFill>
                    <a:srgbClr val="FF0000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СКК</a:t>
              </a:r>
              <a:endPara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517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с.п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</a:t>
            </a:r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Ачалуки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 Малгобекский район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216" y="3991679"/>
            <a:ext cx="4867446" cy="27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14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407878" y="2155472"/>
            <a:ext cx="4466122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системы малых ГЭС на каналах оросительно-обводной системы на р. Асса Республики Ингушетия»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~259,20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10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млрд.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150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5"/>
            <a:ext cx="4664858" cy="661202"/>
            <a:chOff x="626428" y="1890055"/>
            <a:chExt cx="5945266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42479" y="2204615"/>
              <a:ext cx="4929215" cy="446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ГЭС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517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Джейрахский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район</a:t>
            </a: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092" y="3293299"/>
            <a:ext cx="4850026" cy="33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8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598322" y="1338662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«Инновационная фабрика производства и хранения полуфабрикатов»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~176,6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2"/>
            <a:ext cx="3828076" cy="611708"/>
            <a:chOff x="766937" y="3301997"/>
            <a:chExt cx="4949086" cy="84469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9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1200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52679"/>
            <a:ext cx="4003297" cy="659841"/>
            <a:chOff x="761791" y="4538640"/>
            <a:chExt cx="5489203" cy="9111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8" y="4605109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162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8"/>
            <a:ext cx="4741860" cy="661203"/>
            <a:chOff x="626428" y="1890055"/>
            <a:chExt cx="6043405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9" y="1998890"/>
              <a:ext cx="4930454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фабрики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производству и хранения полуфабрикатов 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Малгобекский район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091" y="3540728"/>
            <a:ext cx="4790577" cy="319371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688531" y="580482"/>
            <a:ext cx="335638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9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666861" y="1425501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тепличного хозяйства в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с.п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.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Аршты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~79,20 </a:t>
              </a:r>
              <a:r>
                <a:rPr lang="ru-RU" sz="1500" dirty="0" err="1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2"/>
            <a:ext cx="3828076" cy="611708"/>
            <a:chOff x="766937" y="3301997"/>
            <a:chExt cx="4949086" cy="84469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9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100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 err="1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52679"/>
            <a:ext cx="4003297" cy="659841"/>
            <a:chOff x="761791" y="4538640"/>
            <a:chExt cx="5489203" cy="9111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8" y="4605109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55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8"/>
            <a:ext cx="4741860" cy="661203"/>
            <a:chOff x="626428" y="1890055"/>
            <a:chExt cx="6043405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9" y="1998890"/>
              <a:ext cx="4930454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теплиц по выращиванию овощей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с.п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</a:t>
            </a:r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Аршты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Сунженский район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092" y="3182577"/>
            <a:ext cx="4816824" cy="3612618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6061161" y="580482"/>
            <a:ext cx="2983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95,1%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</p:spTree>
    <p:extLst>
      <p:ext uri="{BB962C8B-B14F-4D97-AF65-F5344CB8AC3E}">
        <p14:creationId xmlns:p14="http://schemas.microsoft.com/office/powerpoint/2010/main" xmlns="" val="22795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568955" y="1460833"/>
            <a:ext cx="4238161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тепличного хозяйства в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с.п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.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Инарки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~27,90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2"/>
            <a:ext cx="3828076" cy="611708"/>
            <a:chOff x="766937" y="3301997"/>
            <a:chExt cx="4949086" cy="84469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9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100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52679"/>
            <a:ext cx="4003297" cy="659841"/>
            <a:chOff x="761791" y="4538640"/>
            <a:chExt cx="5489203" cy="9111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8" y="4605109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30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8"/>
            <a:ext cx="4741860" cy="661203"/>
            <a:chOff x="626428" y="1890055"/>
            <a:chExt cx="6043405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9" y="1998890"/>
              <a:ext cx="4930454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теплиц по выращиванию овощей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с.п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</a:t>
            </a:r>
            <a:r>
              <a:rPr lang="ru-RU" sz="15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Инарки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 Малгобекский район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599" y="3562415"/>
            <a:ext cx="4915907" cy="3228575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5791161" y="543737"/>
            <a:ext cx="454567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95,1%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</p:spTree>
    <p:extLst>
      <p:ext uri="{BB962C8B-B14F-4D97-AF65-F5344CB8AC3E}">
        <p14:creationId xmlns:p14="http://schemas.microsoft.com/office/powerpoint/2010/main" xmlns="" val="8219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568955" y="1722692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национального института племенного животноводства с вирусологической ветеринарной лабораторией в г. Сунжа»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~15,6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296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52679"/>
            <a:ext cx="4003297" cy="659841"/>
            <a:chOff x="761791" y="4538640"/>
            <a:chExt cx="5489203" cy="9111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8" y="4605109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25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8"/>
            <a:ext cx="4741860" cy="661203"/>
            <a:chOff x="626428" y="1890055"/>
            <a:chExt cx="6043405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9" y="1998890"/>
              <a:ext cx="4930454" cy="446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национального института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</a:t>
            </a:r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Сунжа 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091" y="2822991"/>
            <a:ext cx="4791046" cy="384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5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568955" y="1722692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хладокомбината мощностью 1 тыс. тонн. в Малгобекском районе»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~34,16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400</a:t>
              </a:r>
              <a:r>
                <a:rPr lang="ru-RU" sz="135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52679"/>
            <a:ext cx="4003297" cy="659841"/>
            <a:chOff x="761791" y="4538640"/>
            <a:chExt cx="5489203" cy="9111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8" y="4605109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50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36388"/>
            <a:ext cx="4741860" cy="661203"/>
            <a:chOff x="626428" y="1890055"/>
            <a:chExt cx="6043405" cy="9130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9" y="1998890"/>
              <a:ext cx="4930454" cy="446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холодильного склада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Малгобекский район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214" y="3115961"/>
            <a:ext cx="4856076" cy="3642057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6061161" y="580482"/>
            <a:ext cx="2983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8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568955" y="1722692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предприятия по производству тепличных конструкций»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~26,50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352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4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0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03971"/>
            <a:ext cx="4539730" cy="784830"/>
            <a:chOff x="626428" y="1845291"/>
            <a:chExt cx="5785794" cy="108375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62134" y="1845291"/>
              <a:ext cx="4750088" cy="1083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предприятия по производству промышленных тепличных сооружений 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г. Карабулак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7998" y="3424081"/>
            <a:ext cx="4900126" cy="325399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6061161" y="580482"/>
            <a:ext cx="2983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7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7525932" y="97624"/>
            <a:ext cx="1618068" cy="43544"/>
            <a:chOff x="9324055" y="6275432"/>
            <a:chExt cx="2157424" cy="58059"/>
          </a:xfrm>
        </p:grpSpPr>
        <p:grpSp>
          <p:nvGrpSpPr>
            <p:cNvPr id="5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568955" y="1722692"/>
            <a:ext cx="4305045" cy="6152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«Строительство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предприятия (цеха) по производству синтетической или натуральной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олифы»</a:t>
            </a:r>
            <a:endParaRPr lang="ru-RU" sz="675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752" y="2286306"/>
            <a:ext cx="3966972" cy="1073371"/>
            <a:chOff x="698482" y="1889764"/>
            <a:chExt cx="5279624" cy="143116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42535" y="1889764"/>
              <a:ext cx="4235571" cy="143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Бюджетный эффект в виде поступления дополнительных налоговых платежей </a:t>
              </a:r>
              <a:endParaRPr lang="en-US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  <a:p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~18,43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482" y="2072639"/>
              <a:ext cx="923332" cy="92333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95898" y="988801"/>
            <a:ext cx="3828076" cy="611707"/>
            <a:chOff x="766937" y="3301997"/>
            <a:chExt cx="4949086" cy="8446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39377" y="3301998"/>
              <a:ext cx="3976646" cy="84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Общий объем инвестиций около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94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млн.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руб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.</a:t>
              </a:r>
              <a:endPara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937" y="3301997"/>
              <a:ext cx="784830" cy="78483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82826" y="1614109"/>
            <a:ext cx="4033265" cy="655061"/>
            <a:chOff x="761791" y="4485378"/>
            <a:chExt cx="5530294" cy="90456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780469" y="4485378"/>
              <a:ext cx="4511616" cy="84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Создание </a:t>
              </a:r>
              <a:r>
                <a:rPr lang="ru-RU" sz="1875" b="1" dirty="0" smtClean="0">
                  <a:solidFill>
                    <a:srgbClr val="84D853"/>
                  </a:solidFill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27 </a:t>
              </a:r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постоянных рабочих </a:t>
              </a:r>
              <a:r>
                <a:rPr lang="ru-RU" sz="1500" dirty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мест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791" y="4538640"/>
              <a:ext cx="851297" cy="85129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138148" y="203971"/>
            <a:ext cx="4539730" cy="693620"/>
            <a:chOff x="626428" y="1845291"/>
            <a:chExt cx="5785794" cy="95780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964D9F4-6428-4BE5-9090-20DB595FF6E2}"/>
                </a:ext>
              </a:extLst>
            </p:cNvPr>
            <p:cNvSpPr/>
            <p:nvPr/>
          </p:nvSpPr>
          <p:spPr>
            <a:xfrm>
              <a:off x="1662134" y="1845291"/>
              <a:ext cx="4750088" cy="765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latin typeface="Arial" panose="020B0604020202020204" pitchFamily="34" charset="0"/>
                  <a:ea typeface="PT Sans" panose="020B0503020203020204" pitchFamily="34" charset="-52"/>
                  <a:cs typeface="Arial" panose="020B0604020202020204" pitchFamily="34" charset="0"/>
                </a:rPr>
                <a:t>Строительство цеха по производству олифы   </a:t>
              </a:r>
              <a:endParaRPr lang="ru-RU" sz="900" i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428" y="1890055"/>
              <a:ext cx="913041" cy="91304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890190" y="3437681"/>
            <a:ext cx="3427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Место реализация проекта: 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Сунженский район</a:t>
            </a:r>
            <a: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5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779902" y="4364994"/>
            <a:ext cx="3436189" cy="211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Инвестору предоставляются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виде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налога на прибыль до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уплаты налога на имущество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Снижение размера арендной платы на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b="1" dirty="0" smtClean="0">
                <a:solidFill>
                  <a:srgbClr val="84D853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аренде земли и государственного имущества;</a:t>
            </a: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6046217" y="260553"/>
            <a:ext cx="393083" cy="256669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616189" y="-25459"/>
            <a:ext cx="4212036" cy="5236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4" marR="2510" defTabSz="685673"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(Заголовки)"/>
              </a:rPr>
              <a:t>Инвестиционное предложение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 (Заголовки)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26" y="4364994"/>
            <a:ext cx="620131" cy="6201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77" y="3359677"/>
            <a:ext cx="628481" cy="62848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64D9F4-6428-4BE5-9090-20DB595FF6E2}"/>
              </a:ext>
            </a:extLst>
          </p:cNvPr>
          <p:cNvSpPr/>
          <p:nvPr/>
        </p:nvSpPr>
        <p:spPr>
          <a:xfrm>
            <a:off x="6061161" y="580482"/>
            <a:ext cx="2983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проекта в регионе: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инвестиционная «ниша»;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276" y="3460974"/>
            <a:ext cx="4892468" cy="31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33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2879</Words>
  <Application>Microsoft Office PowerPoint</Application>
  <PresentationFormat>Экран (4:3)</PresentationFormat>
  <Paragraphs>365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Invoker</dc:creator>
  <cp:lastModifiedBy>KovalevaEA</cp:lastModifiedBy>
  <cp:revision>48</cp:revision>
  <cp:lastPrinted>2022-02-18T07:21:51Z</cp:lastPrinted>
  <dcterms:created xsi:type="dcterms:W3CDTF">2022-02-14T11:57:44Z</dcterms:created>
  <dcterms:modified xsi:type="dcterms:W3CDTF">2023-11-15T09:41:15Z</dcterms:modified>
</cp:coreProperties>
</file>